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63" r:id="rId2"/>
    <p:sldId id="258" r:id="rId3"/>
    <p:sldId id="259" r:id="rId4"/>
    <p:sldId id="260" r:id="rId5"/>
    <p:sldId id="261" r:id="rId6"/>
    <p:sldId id="262" r:id="rId7"/>
    <p:sldId id="257" r:id="rId8"/>
    <p:sldId id="25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6053-3665-43DF-BE51-573D6C69FD8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2AF3-69CE-47F0-A510-6B596CE8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51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6053-3665-43DF-BE51-573D6C69FD8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2AF3-69CE-47F0-A510-6B596CE8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1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6053-3665-43DF-BE51-573D6C69FD8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2AF3-69CE-47F0-A510-6B596CE81CA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6806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6053-3665-43DF-BE51-573D6C69FD8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2AF3-69CE-47F0-A510-6B596CE8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85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6053-3665-43DF-BE51-573D6C69FD8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2AF3-69CE-47F0-A510-6B596CE81CA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7387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6053-3665-43DF-BE51-573D6C69FD8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2AF3-69CE-47F0-A510-6B596CE8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21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6053-3665-43DF-BE51-573D6C69FD8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2AF3-69CE-47F0-A510-6B596CE8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68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6053-3665-43DF-BE51-573D6C69FD8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2AF3-69CE-47F0-A510-6B596CE8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92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6053-3665-43DF-BE51-573D6C69FD8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2AF3-69CE-47F0-A510-6B596CE8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22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6053-3665-43DF-BE51-573D6C69FD8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2AF3-69CE-47F0-A510-6B596CE8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8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6053-3665-43DF-BE51-573D6C69FD8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2AF3-69CE-47F0-A510-6B596CE8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0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6053-3665-43DF-BE51-573D6C69FD8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2AF3-69CE-47F0-A510-6B596CE8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1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6053-3665-43DF-BE51-573D6C69FD8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2AF3-69CE-47F0-A510-6B596CE8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3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6053-3665-43DF-BE51-573D6C69FD8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2AF3-69CE-47F0-A510-6B596CE8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5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6053-3665-43DF-BE51-573D6C69FD8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2AF3-69CE-47F0-A510-6B596CE8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2AF3-69CE-47F0-A510-6B596CE81CA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6053-3665-43DF-BE51-573D6C69FD8E}" type="datetimeFigureOut">
              <a:rPr lang="en-US" smtClean="0"/>
              <a:t>9/24/2020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8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76053-3665-43DF-BE51-573D6C69FD8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C22AF3-69CE-47F0-A510-6B596CE8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9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nchmarkadvance.com/index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2897186"/>
          </a:xfrm>
        </p:spPr>
        <p:txBody>
          <a:bodyPr/>
          <a:lstStyle/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Program Overview</a:t>
            </a:r>
            <a:endParaRPr lang="en-US" sz="32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00B0F0"/>
                </a:solidFill>
              </a:rPr>
              <a:t>A Comprehensive Literacy Solution for Today’s Culturally Diverse Classroom!</a:t>
            </a:r>
            <a:br>
              <a:rPr lang="en-US" sz="3200" b="1" dirty="0">
                <a:solidFill>
                  <a:srgbClr val="00B0F0"/>
                </a:solidFill>
              </a:rPr>
            </a:br>
            <a:r>
              <a:rPr lang="en-US" sz="3200" dirty="0">
                <a:solidFill>
                  <a:srgbClr val="00B0F0"/>
                </a:solidFill>
              </a:rPr>
              <a:t>Grades K-6</a:t>
            </a:r>
            <a:endParaRPr lang="en-US" sz="3200" b="1" dirty="0">
              <a:solidFill>
                <a:srgbClr val="00B0F0"/>
              </a:solidFill>
            </a:endParaRPr>
          </a:p>
          <a:p>
            <a:endParaRPr lang="en-US" dirty="0"/>
          </a:p>
        </p:txBody>
      </p:sp>
      <p:pic>
        <p:nvPicPr>
          <p:cNvPr id="4" name="Picture 4" descr="English ELA/E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236537"/>
            <a:ext cx="5060632" cy="180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benchmarkadvance.com/images/img002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4094162"/>
            <a:ext cx="3467100" cy="281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de 1">
            <a:hlinkClick r:id="" action="ppaction://media"/>
            <a:extLst>
              <a:ext uri="{FF2B5EF4-FFF2-40B4-BE49-F238E27FC236}">
                <a16:creationId xmlns:a16="http://schemas.microsoft.com/office/drawing/2014/main" id="{85E61FC2-AC73-4F11-AF96-4D24716810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08039" y="5270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12332"/>
      </p:ext>
    </p:extLst>
  </p:cSld>
  <p:clrMapOvr>
    <a:masterClrMapping/>
  </p:clrMapOvr>
  <p:transition spd="slow" advClick="0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15" y="171449"/>
            <a:ext cx="8596668" cy="225742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Foundation</a:t>
            </a:r>
            <a:br>
              <a:rPr lang="en-US" sz="2400" dirty="0">
                <a:solidFill>
                  <a:srgbClr val="FF0000"/>
                </a:solidFill>
              </a:rPr>
            </a:b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600" dirty="0">
                <a:solidFill>
                  <a:srgbClr val="0070C0"/>
                </a:solidFill>
              </a:rPr>
              <a:t>Purposeful scope &amp; sequence and spiral review with repetition cycle</a:t>
            </a:r>
            <a:br>
              <a:rPr lang="en-US" sz="1600" dirty="0">
                <a:solidFill>
                  <a:srgbClr val="0070C0"/>
                </a:solidFill>
              </a:rPr>
            </a:b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600" dirty="0">
                <a:solidFill>
                  <a:srgbClr val="0070C0"/>
                </a:solidFill>
              </a:rPr>
              <a:t>Frequent application to real reading and writing experiences</a:t>
            </a:r>
            <a:br>
              <a:rPr lang="en-US" sz="1600" dirty="0">
                <a:solidFill>
                  <a:srgbClr val="0070C0"/>
                </a:solidFill>
              </a:rPr>
            </a:b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600" dirty="0">
                <a:solidFill>
                  <a:srgbClr val="0070C0"/>
                </a:solidFill>
              </a:rPr>
              <a:t>Built-in differentiation for efficient use of instructional time</a:t>
            </a:r>
            <a:br>
              <a:rPr lang="en-US" sz="1600" dirty="0">
                <a:solidFill>
                  <a:srgbClr val="0070C0"/>
                </a:solidFill>
              </a:rPr>
            </a:b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600" dirty="0">
                <a:solidFill>
                  <a:srgbClr val="0070C0"/>
                </a:solidFill>
              </a:rPr>
              <a:t>Print and digital phonics tools</a:t>
            </a:r>
            <a:br>
              <a:rPr lang="en-US" sz="1600" dirty="0">
                <a:solidFill>
                  <a:srgbClr val="0070C0"/>
                </a:solidFill>
              </a:rPr>
            </a:br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http://www.benchmarkadvance.com/images/c1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974" y="2428874"/>
            <a:ext cx="5718401" cy="387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de 2">
            <a:hlinkClick r:id="" action="ppaction://media"/>
            <a:extLst>
              <a:ext uri="{FF2B5EF4-FFF2-40B4-BE49-F238E27FC236}">
                <a16:creationId xmlns:a16="http://schemas.microsoft.com/office/drawing/2014/main" id="{9672DFCC-A5CD-4D75-AC69-4ABFAFEE06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16208" y="5532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93750"/>
      </p:ext>
    </p:extLst>
  </p:cSld>
  <p:clrMapOvr>
    <a:masterClrMapping/>
  </p:clrMapOvr>
  <p:transition spd="slow" advClick="0" advTm="5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Targeted Intervention Resources to Support Opportunity Gaps</a:t>
            </a:r>
            <a:br>
              <a:rPr lang="en-US" sz="2000" dirty="0"/>
            </a:b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1800" dirty="0">
                <a:solidFill>
                  <a:srgbClr val="0070C0"/>
                </a:solidFill>
              </a:rPr>
              <a:t>Quick Checks inform exit/entry placement, saving teachers time.</a:t>
            </a:r>
            <a:br>
              <a:rPr lang="en-US" sz="1800" dirty="0">
                <a:solidFill>
                  <a:srgbClr val="0070C0"/>
                </a:solidFill>
              </a:rPr>
            </a:br>
            <a:br>
              <a:rPr lang="en-US" sz="1800" dirty="0">
                <a:solidFill>
                  <a:srgbClr val="0070C0"/>
                </a:solidFill>
              </a:rPr>
            </a:br>
            <a:r>
              <a:rPr lang="en-US" sz="1800" dirty="0">
                <a:solidFill>
                  <a:srgbClr val="0070C0"/>
                </a:solidFill>
              </a:rPr>
              <a:t>Addresses specific skills tied to assessments for clear next steps.</a:t>
            </a:r>
            <a:br>
              <a:rPr lang="en-US" sz="1800" dirty="0">
                <a:solidFill>
                  <a:srgbClr val="0070C0"/>
                </a:solidFill>
              </a:rPr>
            </a:br>
            <a:br>
              <a:rPr lang="en-US" sz="1800" dirty="0">
                <a:solidFill>
                  <a:srgbClr val="0070C0"/>
                </a:solidFill>
              </a:rPr>
            </a:br>
            <a:r>
              <a:rPr lang="en-US" sz="1800" dirty="0">
                <a:solidFill>
                  <a:srgbClr val="0070C0"/>
                </a:solidFill>
              </a:rPr>
              <a:t>Instruction scaffolds students to on-grade-level expectations.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5122" name="Picture 2" descr="http://www.benchmarkadvance.com/images/0045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39" y="2955926"/>
            <a:ext cx="4530860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de 3">
            <a:hlinkClick r:id="" action="ppaction://media"/>
            <a:extLst>
              <a:ext uri="{FF2B5EF4-FFF2-40B4-BE49-F238E27FC236}">
                <a16:creationId xmlns:a16="http://schemas.microsoft.com/office/drawing/2014/main" id="{6A9BE5C1-4DCA-4109-B6C9-4B701FBD5E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14991" y="6062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38621"/>
      </p:ext>
    </p:extLst>
  </p:cSld>
  <p:clrMapOvr>
    <a:masterClrMapping/>
  </p:clrMapOvr>
  <p:transition spd="slow"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295525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The Time</a:t>
            </a:r>
            <a:br>
              <a:rPr lang="en-US" sz="1800" dirty="0"/>
            </a:br>
            <a:r>
              <a:rPr lang="en-US" sz="1800" dirty="0">
                <a:solidFill>
                  <a:srgbClr val="0070C0"/>
                </a:solidFill>
              </a:rPr>
              <a:t>Benchmark Advance Makes Efficient Use of Your Instructional Time</a:t>
            </a:r>
            <a:br>
              <a:rPr lang="en-US" sz="1800" dirty="0">
                <a:solidFill>
                  <a:srgbClr val="0070C0"/>
                </a:solidFill>
              </a:rPr>
            </a:br>
            <a:br>
              <a:rPr lang="en-US" sz="1800" dirty="0">
                <a:solidFill>
                  <a:srgbClr val="0070C0"/>
                </a:solidFill>
              </a:rPr>
            </a:br>
            <a:r>
              <a:rPr lang="en-US" sz="1800" dirty="0">
                <a:solidFill>
                  <a:srgbClr val="0070C0"/>
                </a:solidFill>
              </a:rPr>
              <a:t>Predicable routines provide effective use of your time block.</a:t>
            </a:r>
            <a:br>
              <a:rPr lang="en-US" sz="1800" dirty="0">
                <a:solidFill>
                  <a:srgbClr val="0070C0"/>
                </a:solidFill>
              </a:rPr>
            </a:br>
            <a:br>
              <a:rPr lang="en-US" sz="1800" dirty="0">
                <a:solidFill>
                  <a:srgbClr val="0070C0"/>
                </a:solidFill>
              </a:rPr>
            </a:br>
            <a:r>
              <a:rPr lang="en-US" sz="1800" dirty="0">
                <a:solidFill>
                  <a:srgbClr val="0070C0"/>
                </a:solidFill>
              </a:rPr>
              <a:t>Built-in gradual release of responsibility from whole group to small group/independent </a:t>
            </a:r>
            <a:br>
              <a:rPr lang="en-US" sz="1800" dirty="0">
                <a:solidFill>
                  <a:srgbClr val="0070C0"/>
                </a:solidFill>
              </a:rPr>
            </a:br>
            <a:r>
              <a:rPr lang="en-US" sz="1800" dirty="0">
                <a:solidFill>
                  <a:srgbClr val="0070C0"/>
                </a:solidFill>
              </a:rPr>
              <a:t>time.</a:t>
            </a:r>
            <a:br>
              <a:rPr lang="en-US" sz="1800" dirty="0">
                <a:solidFill>
                  <a:srgbClr val="0070C0"/>
                </a:solidFill>
              </a:rPr>
            </a:br>
            <a:br>
              <a:rPr lang="en-US" sz="1800" dirty="0">
                <a:solidFill>
                  <a:srgbClr val="0070C0"/>
                </a:solidFill>
              </a:rPr>
            </a:br>
            <a:r>
              <a:rPr lang="en-US" sz="1800" dirty="0">
                <a:solidFill>
                  <a:srgbClr val="0070C0"/>
                </a:solidFill>
              </a:rPr>
              <a:t>Flexible daily lesson plan can fit your district’s language arts block, providing a quick start to implementation.</a:t>
            </a:r>
            <a:br>
              <a:rPr lang="en-US" dirty="0">
                <a:solidFill>
                  <a:srgbClr val="0070C0"/>
                </a:solidFill>
              </a:rPr>
            </a:br>
            <a:endParaRPr lang="en-US" sz="1200" dirty="0">
              <a:solidFill>
                <a:srgbClr val="0070C0"/>
              </a:solidFill>
            </a:endParaRPr>
          </a:p>
        </p:txBody>
      </p:sp>
      <p:pic>
        <p:nvPicPr>
          <p:cNvPr id="6146" name="Picture 2" descr="http://www.benchmarkadvance.com/images/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623" y="3092484"/>
            <a:ext cx="5528489" cy="376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de 4">
            <a:hlinkClick r:id="" action="ppaction://media"/>
            <a:extLst>
              <a:ext uri="{FF2B5EF4-FFF2-40B4-BE49-F238E27FC236}">
                <a16:creationId xmlns:a16="http://schemas.microsoft.com/office/drawing/2014/main" id="{FAD1B491-C873-4B9D-A93E-C2C316F43E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08974" y="4340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58558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36696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Technology</a:t>
            </a:r>
            <a:br>
              <a:rPr lang="en-US" sz="2400" dirty="0">
                <a:solidFill>
                  <a:srgbClr val="FF0000"/>
                </a:solidFill>
              </a:rPr>
            </a:b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0070C0"/>
                </a:solidFill>
              </a:rPr>
              <a:t>Online Portal for Students, Teachers, and Administrators</a:t>
            </a:r>
            <a:br>
              <a:rPr lang="en-US" sz="1800" dirty="0">
                <a:solidFill>
                  <a:srgbClr val="0070C0"/>
                </a:solidFill>
              </a:rPr>
            </a:br>
            <a:br>
              <a:rPr lang="en-US" sz="1800" dirty="0">
                <a:solidFill>
                  <a:srgbClr val="0070C0"/>
                </a:solidFill>
              </a:rPr>
            </a:br>
            <a:r>
              <a:rPr lang="en-US" sz="1800" dirty="0">
                <a:solidFill>
                  <a:srgbClr val="0070C0"/>
                </a:solidFill>
              </a:rPr>
              <a:t>All Benchmark Advance print components are available digitally, plus additional content and software are available digital-only!</a:t>
            </a:r>
            <a:br>
              <a:rPr lang="en-US" sz="1800" dirty="0">
                <a:solidFill>
                  <a:srgbClr val="0070C0"/>
                </a:solidFill>
              </a:rPr>
            </a:br>
            <a:br>
              <a:rPr lang="en-US" sz="1800" dirty="0">
                <a:solidFill>
                  <a:srgbClr val="0070C0"/>
                </a:solidFill>
              </a:rPr>
            </a:br>
            <a:r>
              <a:rPr lang="en-US" sz="1800" dirty="0">
                <a:solidFill>
                  <a:srgbClr val="0070C0"/>
                </a:solidFill>
              </a:rPr>
              <a:t>Easy-to-access digital library</a:t>
            </a:r>
            <a:br>
              <a:rPr lang="en-US" sz="1800" dirty="0">
                <a:solidFill>
                  <a:srgbClr val="0070C0"/>
                </a:solidFill>
              </a:rPr>
            </a:br>
            <a:br>
              <a:rPr lang="en-US" sz="1800" dirty="0"/>
            </a:br>
            <a:r>
              <a:rPr lang="en-US" sz="1800" dirty="0"/>
              <a:t>					</a:t>
            </a:r>
            <a:br>
              <a:rPr lang="en-US" sz="1800" dirty="0"/>
            </a:br>
            <a:r>
              <a:rPr lang="en-US" sz="1800" dirty="0"/>
              <a:t>   						</a:t>
            </a:r>
            <a:r>
              <a:rPr lang="en-US" sz="1800" dirty="0">
                <a:solidFill>
                  <a:srgbClr val="0070C0"/>
                </a:solidFill>
              </a:rPr>
              <a:t>Available Anywhere, Anytime</a:t>
            </a:r>
          </a:p>
        </p:txBody>
      </p:sp>
      <p:pic>
        <p:nvPicPr>
          <p:cNvPr id="7170" name="Picture 2" descr="http://www.benchmarkadvance.com/images/un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19" y="3774179"/>
            <a:ext cx="3686498" cy="293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de 5">
            <a:hlinkClick r:id="" action="ppaction://media"/>
            <a:extLst>
              <a:ext uri="{FF2B5EF4-FFF2-40B4-BE49-F238E27FC236}">
                <a16:creationId xmlns:a16="http://schemas.microsoft.com/office/drawing/2014/main" id="{E46D33C8-9AA6-479D-BF1B-C5E2C63C5F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62239" y="4737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42121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319552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The Data</a:t>
            </a:r>
            <a:br>
              <a:rPr lang="en-US" sz="1800" dirty="0"/>
            </a:br>
            <a:r>
              <a:rPr lang="en-US" sz="1800" dirty="0">
                <a:solidFill>
                  <a:srgbClr val="0070C0"/>
                </a:solidFill>
              </a:rPr>
              <a:t>Tools to Inform Instruction and Monitor Student </a:t>
            </a:r>
            <a:br>
              <a:rPr lang="en-US" sz="1800" dirty="0">
                <a:solidFill>
                  <a:srgbClr val="0070C0"/>
                </a:solidFill>
              </a:rPr>
            </a:br>
            <a:br>
              <a:rPr lang="en-US" sz="1800" dirty="0">
                <a:solidFill>
                  <a:srgbClr val="0070C0"/>
                </a:solidFill>
              </a:rPr>
            </a:br>
            <a:r>
              <a:rPr lang="en-US" sz="1800" dirty="0">
                <a:solidFill>
                  <a:srgbClr val="0070C0"/>
                </a:solidFill>
              </a:rPr>
              <a:t>Prepare students for the format and environment of state assessments.</a:t>
            </a:r>
            <a:br>
              <a:rPr lang="en-US" sz="1800" dirty="0">
                <a:solidFill>
                  <a:srgbClr val="0070C0"/>
                </a:solidFill>
              </a:rPr>
            </a:br>
            <a:br>
              <a:rPr lang="en-US" sz="1800" dirty="0">
                <a:solidFill>
                  <a:srgbClr val="0070C0"/>
                </a:solidFill>
              </a:rPr>
            </a:br>
            <a:r>
              <a:rPr lang="en-US" sz="1800" dirty="0">
                <a:solidFill>
                  <a:srgbClr val="0070C0"/>
                </a:solidFill>
              </a:rPr>
              <a:t>Mirrors high-stakes assessment environment</a:t>
            </a:r>
            <a:br>
              <a:rPr lang="en-US" sz="1800" dirty="0">
                <a:solidFill>
                  <a:srgbClr val="0070C0"/>
                </a:solidFill>
              </a:rPr>
            </a:br>
            <a:br>
              <a:rPr lang="en-US" sz="1800" dirty="0">
                <a:solidFill>
                  <a:srgbClr val="0070C0"/>
                </a:solidFill>
              </a:rPr>
            </a:br>
            <a:r>
              <a:rPr lang="en-US" sz="1800" dirty="0">
                <a:solidFill>
                  <a:srgbClr val="0070C0"/>
                </a:solidFill>
              </a:rPr>
              <a:t>Aligns with ELA Standards</a:t>
            </a:r>
            <a:br>
              <a:rPr lang="en-US" sz="1800" dirty="0">
                <a:solidFill>
                  <a:srgbClr val="0070C0"/>
                </a:solidFill>
              </a:rPr>
            </a:br>
            <a:br>
              <a:rPr lang="en-US" sz="1800" dirty="0">
                <a:solidFill>
                  <a:srgbClr val="0070C0"/>
                </a:solidFill>
              </a:rPr>
            </a:br>
            <a:r>
              <a:rPr lang="en-US" sz="1800" dirty="0">
                <a:solidFill>
                  <a:srgbClr val="0070C0"/>
                </a:solidFill>
              </a:rPr>
              <a:t>Weekly and Unit Assessments, Interim Assessments, and Performance Tasks are available at every grade, K-6.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8194" name="Picture 2" descr="http://www.benchmarkadvance.com/images/data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206" y="215320"/>
            <a:ext cx="3297747" cy="272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benchmarkadvance.com/images/bg-img.png">
            <a:extLst>
              <a:ext uri="{FF2B5EF4-FFF2-40B4-BE49-F238E27FC236}">
                <a16:creationId xmlns:a16="http://schemas.microsoft.com/office/drawing/2014/main" id="{952A6871-23B5-4761-89FB-9B97D00B9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44" y="3429000"/>
            <a:ext cx="5644805" cy="349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de 6">
            <a:hlinkClick r:id="" action="ppaction://media"/>
            <a:extLst>
              <a:ext uri="{FF2B5EF4-FFF2-40B4-BE49-F238E27FC236}">
                <a16:creationId xmlns:a16="http://schemas.microsoft.com/office/drawing/2014/main" id="{13BB04BB-B443-42F7-A58B-73CC37A2D4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86279" y="53770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4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90"/>
    </mc:Choice>
    <mc:Fallback xmlns="">
      <p:transition advClick="0" advTm="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519" y="3003311"/>
            <a:ext cx="7766936" cy="1646302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Any questions or concerns regarding the Title I Reading program here at School 5 or Benchmark Advance please contact me at the following email address.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3588" y="4723986"/>
            <a:ext cx="7766936" cy="160972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Mrs. Danielle Saldiveri</a:t>
            </a:r>
          </a:p>
          <a:p>
            <a:r>
              <a:rPr lang="en-US" sz="2800" dirty="0">
                <a:solidFill>
                  <a:srgbClr val="FF0000"/>
                </a:solidFill>
              </a:rPr>
              <a:t>Title I Reading/Testing Coordinator</a:t>
            </a:r>
          </a:p>
          <a:p>
            <a:r>
              <a:rPr lang="en-US" sz="2800" dirty="0">
                <a:solidFill>
                  <a:srgbClr val="FF0000"/>
                </a:solidFill>
              </a:rPr>
              <a:t>dsaldiveri@yonkerspublicschools.org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28598"/>
            <a:ext cx="1990726" cy="2654301"/>
          </a:xfrm>
          <a:prstGeom prst="rect">
            <a:avLst/>
          </a:prstGeom>
        </p:spPr>
      </p:pic>
      <p:pic>
        <p:nvPicPr>
          <p:cNvPr id="3074" name="Picture 2" descr="http://www.benchmarkadvance.com/images/1223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553" y="274636"/>
            <a:ext cx="5376215" cy="256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de 7">
            <a:hlinkClick r:id="" action="ppaction://media"/>
            <a:extLst>
              <a:ext uri="{FF2B5EF4-FFF2-40B4-BE49-F238E27FC236}">
                <a16:creationId xmlns:a16="http://schemas.microsoft.com/office/drawing/2014/main" id="{227B6A92-4EE9-4899-90C8-9F0A4C2711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25125" y="659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83279"/>
      </p:ext>
    </p:extLst>
  </p:cSld>
  <p:clrMapOvr>
    <a:masterClrMapping/>
  </p:clrMapOvr>
  <p:transition spd="slow" advClick="0" advTm="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nglish ELA/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874712"/>
            <a:ext cx="4154713" cy="147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90725" y="3305175"/>
            <a:ext cx="8181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hlinkClick r:id="rId3"/>
              </a:rPr>
              <a:t>Program Overview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7137" y="4248150"/>
            <a:ext cx="579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Click on “Program Overview” and hit play on the video</a:t>
            </a:r>
          </a:p>
        </p:txBody>
      </p:sp>
    </p:spTree>
    <p:extLst>
      <p:ext uri="{BB962C8B-B14F-4D97-AF65-F5344CB8AC3E}">
        <p14:creationId xmlns:p14="http://schemas.microsoft.com/office/powerpoint/2010/main" val="416127825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1216</TotalTime>
  <Words>334</Words>
  <Application>Microsoft Office PowerPoint</Application>
  <PresentationFormat>Widescreen</PresentationFormat>
  <Paragraphs>14</Paragraphs>
  <Slides>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PowerPoint Presentation</vt:lpstr>
      <vt:lpstr>The Foundation  Purposeful scope &amp; sequence and spiral review with repetition cycle  Frequent application to real reading and writing experiences  Built-in differentiation for efficient use of instructional time  Print and digital phonics tools </vt:lpstr>
      <vt:lpstr>Targeted Intervention Resources to Support Opportunity Gaps  Quick Checks inform exit/entry placement, saving teachers time.  Addresses specific skills tied to assessments for clear next steps.  Instruction scaffolds students to on-grade-level expectations. </vt:lpstr>
      <vt:lpstr>The Time Benchmark Advance Makes Efficient Use of Your Instructional Time  Predicable routines provide effective use of your time block.  Built-in gradual release of responsibility from whole group to small group/independent  time.  Flexible daily lesson plan can fit your district’s language arts block, providing a quick start to implementation. </vt:lpstr>
      <vt:lpstr>The Technology  Online Portal for Students, Teachers, and Administrators  All Benchmark Advance print components are available digitally, plus additional content and software are available digital-only!  Easy-to-access digital library                 Available Anywhere, Anytime</vt:lpstr>
      <vt:lpstr>The Data Tools to Inform Instruction and Monitor Student   Prepare students for the format and environment of state assessments.  Mirrors high-stakes assessment environment  Aligns with ELA Standards  Weekly and Unit Assessments, Interim Assessments, and Performance Tasks are available at every grade, K-6. </vt:lpstr>
      <vt:lpstr>Any questions or concerns regarding the Title I Reading program here at School 5 or Benchmark Advance please contact me at the following email address.</vt:lpstr>
      <vt:lpstr>PowerPoint Presentation</vt:lpstr>
    </vt:vector>
  </TitlesOfParts>
  <Company>Yonkers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SALDIVERI, DANIELLE</dc:creator>
  <cp:lastModifiedBy>SALDIVERI, DANIELLE</cp:lastModifiedBy>
  <cp:revision>14</cp:revision>
  <dcterms:created xsi:type="dcterms:W3CDTF">2020-09-21T18:08:01Z</dcterms:created>
  <dcterms:modified xsi:type="dcterms:W3CDTF">2020-09-24T13:10:03Z</dcterms:modified>
</cp:coreProperties>
</file>